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71" r:id="rId6"/>
    <p:sldId id="270" r:id="rId7"/>
    <p:sldId id="274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65" r:id="rId17"/>
  </p:sldIdLst>
  <p:sldSz cx="10660063" cy="7994650"/>
  <p:notesSz cx="10655300" cy="7994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4660"/>
  </p:normalViewPr>
  <p:slideViewPr>
    <p:cSldViewPr>
      <p:cViewPr varScale="1">
        <p:scale>
          <a:sx n="58" d="100"/>
          <a:sy n="58" d="100"/>
        </p:scale>
        <p:origin x="1232" y="56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18038" cy="400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35675" y="0"/>
            <a:ext cx="4616450" cy="400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7C03-EAB5-449C-81BF-B0951C41215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29013" y="1000125"/>
            <a:ext cx="3597275" cy="2697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5213" y="3848100"/>
            <a:ext cx="8524875" cy="3148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594600"/>
            <a:ext cx="4618038" cy="40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35675" y="7594600"/>
            <a:ext cx="4616450" cy="40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2E5E5-8F6F-4448-A8CD-28825F48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29013" y="1000125"/>
            <a:ext cx="3597275" cy="2697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2E5E5-8F6F-4448-A8CD-28825F4848C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4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9982" y="2478350"/>
            <a:ext cx="906645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99967" y="4477013"/>
            <a:ext cx="74664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mtClean="0"/>
              <a:pPr marL="25400">
                <a:lnSpc>
                  <a:spcPts val="1425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8557" y="398105"/>
            <a:ext cx="4809309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mtClean="0"/>
              <a:pPr marL="25400">
                <a:lnSpc>
                  <a:spcPts val="1425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8557" y="398105"/>
            <a:ext cx="4809309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3325" y="1838779"/>
            <a:ext cx="46398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93208" y="1838779"/>
            <a:ext cx="46398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mtClean="0"/>
              <a:pPr marL="25400">
                <a:lnSpc>
                  <a:spcPts val="1425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8557" y="398105"/>
            <a:ext cx="4809309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mtClean="0"/>
              <a:pPr marL="25400">
                <a:lnSpc>
                  <a:spcPts val="1425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mtClean="0"/>
              <a:pPr marL="25400">
                <a:lnSpc>
                  <a:spcPts val="1425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285" y="360124"/>
            <a:ext cx="3373992" cy="3372485"/>
          </a:xfrm>
          <a:custGeom>
            <a:avLst/>
            <a:gdLst/>
            <a:ahLst/>
            <a:cxnLst/>
            <a:rect l="l" t="t" r="r" b="b"/>
            <a:pathLst>
              <a:path w="3372485" h="3372485">
                <a:moveTo>
                  <a:pt x="0" y="3371872"/>
                </a:moveTo>
                <a:lnTo>
                  <a:pt x="337187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8557" y="398105"/>
            <a:ext cx="48093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321" y="1838779"/>
            <a:ext cx="95997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26586" y="7435033"/>
            <a:ext cx="34132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3323" y="7435033"/>
            <a:ext cx="24532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90398" y="7481341"/>
            <a:ext cx="13595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ru-RU" smtClean="0"/>
              <a:pPr marL="25400">
                <a:lnSpc>
                  <a:spcPts val="1425"/>
                </a:lnSpc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5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4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5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4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ritverc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0031" y="2371212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806"/>
                </a:moveTo>
                <a:lnTo>
                  <a:pt x="202806" y="202806"/>
                </a:lnTo>
                <a:lnTo>
                  <a:pt x="202806" y="0"/>
                </a:lnTo>
                <a:lnTo>
                  <a:pt x="0" y="0"/>
                </a:lnTo>
                <a:lnTo>
                  <a:pt x="0" y="202806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06380" y="4439996"/>
            <a:ext cx="3180080" cy="3180080"/>
          </a:xfrm>
          <a:custGeom>
            <a:avLst/>
            <a:gdLst/>
            <a:ahLst/>
            <a:cxnLst/>
            <a:rect l="l" t="t" r="r" b="b"/>
            <a:pathLst>
              <a:path w="3180079" h="3180079">
                <a:moveTo>
                  <a:pt x="0" y="3180000"/>
                </a:moveTo>
                <a:lnTo>
                  <a:pt x="318000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442A809A-A1F5-4824-AF03-392D2D0F6895}"/>
              </a:ext>
            </a:extLst>
          </p:cNvPr>
          <p:cNvSpPr txBox="1"/>
          <p:nvPr/>
        </p:nvSpPr>
        <p:spPr>
          <a:xfrm>
            <a:off x="4836318" y="7271503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D002046-7DB9-431E-B96E-B768185B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31" y="2371212"/>
            <a:ext cx="8997287" cy="861774"/>
          </a:xfrm>
        </p:spPr>
        <p:txBody>
          <a:bodyPr/>
          <a:lstStyle/>
          <a:p>
            <a:r>
              <a:rPr lang="ru-RU" dirty="0"/>
              <a:t>Актуальные разработки в области измерений ионизирующего излучения</a:t>
            </a:r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68A00CD2-FAF9-4889-94B7-CDDA37C8A4FC}"/>
              </a:ext>
            </a:extLst>
          </p:cNvPr>
          <p:cNvSpPr txBox="1">
            <a:spLocks/>
          </p:cNvSpPr>
          <p:nvPr/>
        </p:nvSpPr>
        <p:spPr>
          <a:xfrm>
            <a:off x="3808876" y="533331"/>
            <a:ext cx="64775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1800" b="0" kern="0" dirty="0"/>
              <a:t>Ядерное приборостроение. Актуальные вопросы разработки, производства, эксплуатации. Метрология ионизирующих излучений.</a:t>
            </a:r>
          </a:p>
        </p:txBody>
      </p:sp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59B31AA1-A838-4A0C-B339-45AA7F722E77}"/>
              </a:ext>
            </a:extLst>
          </p:cNvPr>
          <p:cNvSpPr txBox="1">
            <a:spLocks/>
          </p:cNvSpPr>
          <p:nvPr/>
        </p:nvSpPr>
        <p:spPr>
          <a:xfrm>
            <a:off x="453467" y="5537593"/>
            <a:ext cx="102136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1600" b="0" kern="0" dirty="0"/>
              <a:t>Докладчик: </a:t>
            </a:r>
          </a:p>
          <a:p>
            <a:pPr algn="just"/>
            <a:r>
              <a:rPr lang="ru-RU" sz="1600" b="0" kern="0" dirty="0"/>
              <a:t>инженер </a:t>
            </a:r>
            <a:r>
              <a:rPr lang="ru-RU" sz="1600" b="0" kern="0" dirty="0" err="1"/>
              <a:t>спектрометрист</a:t>
            </a:r>
            <a:r>
              <a:rPr lang="ru-RU" sz="1600" b="0" kern="0" dirty="0"/>
              <a:t> АО «</a:t>
            </a:r>
            <a:r>
              <a:rPr lang="ru-RU" sz="1600" b="0" kern="0" dirty="0" err="1"/>
              <a:t>Ритверц</a:t>
            </a:r>
            <a:r>
              <a:rPr lang="ru-RU" sz="1600" b="0" kern="0" dirty="0"/>
              <a:t>»	 </a:t>
            </a:r>
            <a:r>
              <a:rPr lang="ru-RU" sz="1600" b="0" kern="0" dirty="0" err="1"/>
              <a:t>Бурьяненко</a:t>
            </a:r>
            <a:r>
              <a:rPr lang="ru-RU" sz="1600" b="0" kern="0" dirty="0"/>
              <a:t> Иван Владимирович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D792CA-FD33-4173-8033-D22DED1015D8}"/>
              </a:ext>
            </a:extLst>
          </p:cNvPr>
          <p:cNvSpPr txBox="1"/>
          <p:nvPr/>
        </p:nvSpPr>
        <p:spPr>
          <a:xfrm>
            <a:off x="4708706" y="6816725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Сочи, 2019</a:t>
            </a:r>
          </a:p>
        </p:txBody>
      </p:sp>
      <p:sp>
        <p:nvSpPr>
          <p:cNvPr id="13" name="Заголовок 8">
            <a:extLst>
              <a:ext uri="{FF2B5EF4-FFF2-40B4-BE49-F238E27FC236}">
                <a16:creationId xmlns:a16="http://schemas.microsoft.com/office/drawing/2014/main" id="{B60CA33A-E1A2-4767-96C8-5A493B146E3B}"/>
              </a:ext>
            </a:extLst>
          </p:cNvPr>
          <p:cNvSpPr txBox="1">
            <a:spLocks/>
          </p:cNvSpPr>
          <p:nvPr/>
        </p:nvSpPr>
        <p:spPr>
          <a:xfrm>
            <a:off x="453467" y="4373241"/>
            <a:ext cx="846162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1600" b="0" kern="0" dirty="0"/>
              <a:t>Авторы: </a:t>
            </a:r>
          </a:p>
          <a:p>
            <a:pPr algn="just"/>
            <a:r>
              <a:rPr lang="ru-RU" sz="1600" b="0" kern="0" dirty="0"/>
              <a:t>А.Б. </a:t>
            </a:r>
            <a:r>
              <a:rPr lang="ru-RU" sz="1600" b="0" kern="0" dirty="0" err="1"/>
              <a:t>Рогозев</a:t>
            </a:r>
            <a:r>
              <a:rPr lang="ru-RU" sz="1600" b="0" kern="0" dirty="0"/>
              <a:t>, Б.И. </a:t>
            </a:r>
            <a:r>
              <a:rPr lang="ru-RU" sz="1600" b="0" kern="0" dirty="0" err="1"/>
              <a:t>Рогозев</a:t>
            </a:r>
            <a:r>
              <a:rPr lang="ru-RU" sz="1600" b="0" kern="0" dirty="0"/>
              <a:t>, И.В. </a:t>
            </a:r>
            <a:r>
              <a:rPr lang="ru-RU" sz="1600" b="0" kern="0" dirty="0" err="1"/>
              <a:t>Бурьяненко</a:t>
            </a:r>
            <a:r>
              <a:rPr lang="ru-RU" sz="1600" b="0" kern="0" dirty="0"/>
              <a:t>, Ю.А. Тычинкин, А.Е. Козлов, А.В. Коптев, В.В. Лобанов, Е.В. </a:t>
            </a:r>
            <a:r>
              <a:rPr lang="ru-RU" sz="1600" b="0" kern="0" dirty="0" err="1"/>
              <a:t>Салейко</a:t>
            </a:r>
            <a:endParaRPr lang="ru-RU" sz="1600" b="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8A74E1-36CD-4F9B-8E85-5DEB2915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7" y="415925"/>
            <a:ext cx="9959363" cy="71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9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FD2B7-F4EF-4FEA-91F5-B4E52965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" y="294980"/>
            <a:ext cx="9448800" cy="75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07A9EA-D98C-401B-8ABD-615FAA0C4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2" y="114252"/>
            <a:ext cx="9872612" cy="77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365328-BBDD-4647-8DA9-8EF1274A0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37"/>
            <a:ext cx="10660063" cy="80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1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A6FB3-2402-44BA-91CD-031EFC731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12" y="1695756"/>
            <a:ext cx="345330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0B2788-25E3-4197-8B48-6E62D9229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31" y="1654486"/>
            <a:ext cx="3657600" cy="495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83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F3F91CD4-3628-4199-BD11-7A70CE04878C}"/>
              </a:ext>
            </a:extLst>
          </p:cNvPr>
          <p:cNvSpPr/>
          <p:nvPr/>
        </p:nvSpPr>
        <p:spPr>
          <a:xfrm>
            <a:off x="6334424" y="2821562"/>
            <a:ext cx="35052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1450240-877F-4C49-9514-0A0DC3720B65}"/>
              </a:ext>
            </a:extLst>
          </p:cNvPr>
          <p:cNvSpPr/>
          <p:nvPr/>
        </p:nvSpPr>
        <p:spPr>
          <a:xfrm>
            <a:off x="3475831" y="1427994"/>
            <a:ext cx="2858593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99B1978-7240-43D5-A2AB-927752C74D77}"/>
              </a:ext>
            </a:extLst>
          </p:cNvPr>
          <p:cNvSpPr/>
          <p:nvPr/>
        </p:nvSpPr>
        <p:spPr>
          <a:xfrm>
            <a:off x="893079" y="2961310"/>
            <a:ext cx="2858593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CC1BE-5A88-48A3-9517-B9FCA8DFF79A}"/>
              </a:ext>
            </a:extLst>
          </p:cNvPr>
          <p:cNvSpPr txBox="1"/>
          <p:nvPr/>
        </p:nvSpPr>
        <p:spPr>
          <a:xfrm>
            <a:off x="3949853" y="1837539"/>
            <a:ext cx="1839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Высшая школа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5AC90-293D-41A7-8E36-93182D6B688A}"/>
              </a:ext>
            </a:extLst>
          </p:cNvPr>
          <p:cNvSpPr txBox="1"/>
          <p:nvPr/>
        </p:nvSpPr>
        <p:spPr>
          <a:xfrm>
            <a:off x="1112511" y="3373429"/>
            <a:ext cx="230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Приборостроители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80864-2E14-4CF1-9901-33BA5F57F38F}"/>
              </a:ext>
            </a:extLst>
          </p:cNvPr>
          <p:cNvSpPr txBox="1"/>
          <p:nvPr/>
        </p:nvSpPr>
        <p:spPr>
          <a:xfrm>
            <a:off x="6456289" y="3219834"/>
            <a:ext cx="326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Производители источников</a:t>
            </a:r>
          </a:p>
        </p:txBody>
      </p:sp>
      <p:sp>
        <p:nvSpPr>
          <p:cNvPr id="14" name="Стрелка: влево-вправо-вверх 13">
            <a:extLst>
              <a:ext uri="{FF2B5EF4-FFF2-40B4-BE49-F238E27FC236}">
                <a16:creationId xmlns:a16="http://schemas.microsoft.com/office/drawing/2014/main" id="{FB351C69-A138-4209-9A60-4941A7642F17}"/>
              </a:ext>
            </a:extLst>
          </p:cNvPr>
          <p:cNvSpPr/>
          <p:nvPr/>
        </p:nvSpPr>
        <p:spPr>
          <a:xfrm>
            <a:off x="4014348" y="2763829"/>
            <a:ext cx="2057400" cy="1219200"/>
          </a:xfrm>
          <a:prstGeom prst="leftRigh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02E8C-1B62-439E-B531-B3FB2A9C5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7" y="4494626"/>
            <a:ext cx="2252516" cy="16049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5550E1-70F0-4D08-92B3-8F67B0A23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51" y="4343241"/>
            <a:ext cx="2858593" cy="21435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B0AAB7-A1A7-4BAB-AAB1-E5F4E2DEF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04" y="4494626"/>
            <a:ext cx="2477639" cy="17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7192" y="2227461"/>
            <a:ext cx="200025" cy="200025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0" y="199618"/>
                </a:moveTo>
                <a:lnTo>
                  <a:pt x="199618" y="199618"/>
                </a:lnTo>
                <a:lnTo>
                  <a:pt x="199618" y="0"/>
                </a:lnTo>
                <a:lnTo>
                  <a:pt x="0" y="0"/>
                </a:lnTo>
                <a:lnTo>
                  <a:pt x="0" y="19961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7192" y="2227461"/>
            <a:ext cx="200025" cy="200025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0" y="199618"/>
                </a:moveTo>
                <a:lnTo>
                  <a:pt x="199618" y="199618"/>
                </a:lnTo>
                <a:lnTo>
                  <a:pt x="199618" y="0"/>
                </a:lnTo>
                <a:lnTo>
                  <a:pt x="0" y="0"/>
                </a:lnTo>
                <a:lnTo>
                  <a:pt x="0" y="19961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06387" y="4440004"/>
            <a:ext cx="3192145" cy="3192145"/>
          </a:xfrm>
          <a:custGeom>
            <a:avLst/>
            <a:gdLst/>
            <a:ahLst/>
            <a:cxnLst/>
            <a:rect l="l" t="t" r="r" b="b"/>
            <a:pathLst>
              <a:path w="3192145" h="3192145">
                <a:moveTo>
                  <a:pt x="0" y="3192001"/>
                </a:moveTo>
                <a:lnTo>
                  <a:pt x="319200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5681" y="2226903"/>
            <a:ext cx="47421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spc="-15" dirty="0"/>
              <a:t>Спасибо за внимание!</a:t>
            </a:r>
            <a:endParaRPr sz="3200" spc="-1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D6E4E-ECCB-4BF8-84FD-34E25734743A}"/>
              </a:ext>
            </a:extLst>
          </p:cNvPr>
          <p:cNvSpPr txBox="1"/>
          <p:nvPr/>
        </p:nvSpPr>
        <p:spPr>
          <a:xfrm>
            <a:off x="4406756" y="5111866"/>
            <a:ext cx="3964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JSC RITVERC</a:t>
            </a:r>
            <a:endParaRPr lang="ru-RU" sz="1600" dirty="0"/>
          </a:p>
          <a:p>
            <a:r>
              <a:rPr lang="en-US" sz="1600" b="1" dirty="0" err="1"/>
              <a:t>Kurchatova</a:t>
            </a:r>
            <a:r>
              <a:rPr lang="en-US" sz="1600" b="1" dirty="0"/>
              <a:t> str., 10, block K, room 2</a:t>
            </a:r>
            <a:endParaRPr lang="ru-RU" sz="1600" dirty="0"/>
          </a:p>
          <a:p>
            <a:r>
              <a:rPr lang="en-US" sz="1600" b="1" dirty="0"/>
              <a:t>194223 St. Petersburg, Russia. </a:t>
            </a:r>
          </a:p>
          <a:p>
            <a:r>
              <a:rPr lang="en-US" sz="1600" dirty="0"/>
              <a:t>Tel/Fax: +7-812-297-4463 / +7-812-297-5887</a:t>
            </a:r>
            <a:endParaRPr lang="ru-RU" sz="1600" dirty="0"/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C3F642-2240-4B0F-BFF4-A76748DE8011}"/>
              </a:ext>
            </a:extLst>
          </p:cNvPr>
          <p:cNvSpPr/>
          <p:nvPr/>
        </p:nvSpPr>
        <p:spPr>
          <a:xfrm>
            <a:off x="361531" y="4255338"/>
            <a:ext cx="215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</a:rPr>
              <a:t>info@ritverc.com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161F2-A672-4932-AE71-06D568939937}"/>
              </a:ext>
            </a:extLst>
          </p:cNvPr>
          <p:cNvSpPr txBox="1"/>
          <p:nvPr/>
        </p:nvSpPr>
        <p:spPr>
          <a:xfrm>
            <a:off x="361531" y="5111866"/>
            <a:ext cx="3964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АО РИТВЕРЦ</a:t>
            </a:r>
          </a:p>
          <a:p>
            <a:r>
              <a:rPr lang="ru-RU" sz="1600" b="1" dirty="0"/>
              <a:t>Россия, Санкт-Петербург, улица Курчатова 10К, комната 2.</a:t>
            </a:r>
            <a:endParaRPr lang="ru-RU" sz="1600" dirty="0"/>
          </a:p>
          <a:p>
            <a:r>
              <a:rPr lang="ru-RU" sz="1600" dirty="0"/>
              <a:t>Тел</a:t>
            </a:r>
            <a:r>
              <a:rPr lang="en-US" sz="1600" dirty="0"/>
              <a:t>/</a:t>
            </a:r>
            <a:r>
              <a:rPr lang="ru-RU" sz="1600" dirty="0"/>
              <a:t>Факс</a:t>
            </a:r>
            <a:r>
              <a:rPr lang="en-US" sz="1600" dirty="0"/>
              <a:t>: +7-812-297-4463 / +7-812-297-5887</a:t>
            </a:r>
            <a:endParaRPr lang="ru-RU" sz="1600" dirty="0"/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1AAFF-66A9-4055-B70F-B37567DB5EC7}"/>
              </a:ext>
            </a:extLst>
          </p:cNvPr>
          <p:cNvSpPr txBox="1"/>
          <p:nvPr/>
        </p:nvSpPr>
        <p:spPr>
          <a:xfrm>
            <a:off x="4110831" y="6927748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Санкт-Петербург</a:t>
            </a:r>
          </a:p>
          <a:p>
            <a:pPr algn="ctr"/>
            <a:r>
              <a:rPr lang="ru-RU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bject 243"/>
          <p:cNvSpPr txBox="1">
            <a:spLocks noGrp="1"/>
          </p:cNvSpPr>
          <p:nvPr>
            <p:ph type="title"/>
          </p:nvPr>
        </p:nvSpPr>
        <p:spPr>
          <a:xfrm>
            <a:off x="3729831" y="625869"/>
            <a:ext cx="41897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-5" dirty="0"/>
              <a:t>План доклада</a:t>
            </a:r>
            <a:endParaRPr sz="2400" spc="-5" dirty="0"/>
          </a:p>
        </p:txBody>
      </p:sp>
      <p:sp>
        <p:nvSpPr>
          <p:cNvPr id="244" name="object 244"/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 txBox="1">
            <a:spLocks noGrp="1"/>
          </p:cNvSpPr>
          <p:nvPr>
            <p:ph type="sldNum" sz="quarter" idx="7"/>
          </p:nvPr>
        </p:nvSpPr>
        <p:spPr>
          <a:xfrm>
            <a:off x="11730832" y="8433984"/>
            <a:ext cx="18126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2</a:t>
            </a:fld>
            <a:endParaRPr dirty="0"/>
          </a:p>
        </p:txBody>
      </p:sp>
      <p:sp>
        <p:nvSpPr>
          <p:cNvPr id="283" name="object 25">
            <a:extLst>
              <a:ext uri="{FF2B5EF4-FFF2-40B4-BE49-F238E27FC236}">
                <a16:creationId xmlns:a16="http://schemas.microsoft.com/office/drawing/2014/main" id="{B5CB282B-A64E-4E70-A1D4-BB3DC6E928AF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0FB9B060-6FB7-4EFC-A3B3-C405D76F7BE7}"/>
              </a:ext>
            </a:extLst>
          </p:cNvPr>
          <p:cNvSpPr txBox="1"/>
          <p:nvPr/>
        </p:nvSpPr>
        <p:spPr>
          <a:xfrm>
            <a:off x="2129631" y="2016125"/>
            <a:ext cx="8001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Разработка совместно с ВНИИМ Менделеева: вторичные эталоны единицы активности</a:t>
            </a:r>
          </a:p>
          <a:p>
            <a:pPr marL="285743" indent="-285743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Установка для испытания на утечку закрытых радионуклидных источников с криптоном-85</a:t>
            </a:r>
          </a:p>
          <a:p>
            <a:pPr marL="285743" indent="-285743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Школьные источники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3631" y="652518"/>
            <a:ext cx="5943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dirty="0"/>
              <a:t>Вторичные эталоны единицы активности</a:t>
            </a:r>
            <a:endParaRPr sz="2000" spc="-5"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C6A66AC-6D57-4491-BD97-611F6CE6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121" y="4378325"/>
            <a:ext cx="4104456" cy="17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</a:rPr>
              <a:t>Номинальная активность радионуклидов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≈ 50 </a:t>
            </a:r>
            <a:r>
              <a:rPr lang="ru-RU" altLang="ru-RU" sz="1600" dirty="0" err="1">
                <a:solidFill>
                  <a:schemeClr val="tx1"/>
                </a:solidFill>
              </a:rPr>
              <a:t>кБк</a:t>
            </a:r>
            <a:r>
              <a:rPr lang="ru-RU" altLang="ru-RU" sz="1600" dirty="0">
                <a:solidFill>
                  <a:schemeClr val="tx1"/>
                </a:solidFill>
              </a:rPr>
              <a:t>, </a:t>
            </a:r>
            <a:r>
              <a:rPr lang="ru-RU" altLang="ru-RU" sz="1600" baseline="30000" dirty="0">
                <a:solidFill>
                  <a:schemeClr val="tx1"/>
                </a:solidFill>
              </a:rPr>
              <a:t>88</a:t>
            </a:r>
            <a:r>
              <a:rPr lang="en-US" altLang="ru-RU" sz="1600" dirty="0">
                <a:solidFill>
                  <a:schemeClr val="tx1"/>
                </a:solidFill>
              </a:rPr>
              <a:t>Y </a:t>
            </a:r>
            <a:r>
              <a:rPr lang="ru-RU" altLang="ru-RU" sz="1600" dirty="0">
                <a:solidFill>
                  <a:schemeClr val="tx1"/>
                </a:solidFill>
              </a:rPr>
              <a:t>≈</a:t>
            </a:r>
            <a:r>
              <a:rPr lang="en-US" altLang="ru-RU" sz="1600" dirty="0">
                <a:solidFill>
                  <a:schemeClr val="tx1"/>
                </a:solidFill>
              </a:rPr>
              <a:t> 100 </a:t>
            </a:r>
            <a:r>
              <a:rPr lang="ru-RU" altLang="ru-RU" sz="1600" dirty="0" err="1">
                <a:solidFill>
                  <a:schemeClr val="tx1"/>
                </a:solidFill>
              </a:rPr>
              <a:t>кБк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algn="ctr"/>
            <a:endParaRPr lang="ru-RU" altLang="ru-RU" sz="1600" dirty="0">
              <a:solidFill>
                <a:schemeClr val="tx1"/>
              </a:solidFill>
            </a:endParaRPr>
          </a:p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Неопределённость измерения активности радионуклидов:</a:t>
            </a:r>
          </a:p>
          <a:p>
            <a:pPr algn="ctr">
              <a:spcBef>
                <a:spcPts val="40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1,5 % (для </a:t>
            </a:r>
            <a:r>
              <a:rPr lang="en-US" altLang="ru-RU" sz="1600" baseline="30000" dirty="0">
                <a:solidFill>
                  <a:schemeClr val="tx1"/>
                </a:solidFill>
              </a:rPr>
              <a:t>241</a:t>
            </a:r>
            <a:r>
              <a:rPr lang="en-US" altLang="ru-RU" sz="1600" dirty="0">
                <a:solidFill>
                  <a:schemeClr val="tx1"/>
                </a:solidFill>
              </a:rPr>
              <a:t>Am </a:t>
            </a:r>
            <a:r>
              <a:rPr lang="ru-RU" altLang="ru-RU" sz="1600" dirty="0">
                <a:solidFill>
                  <a:schemeClr val="tx1"/>
                </a:solidFill>
              </a:rPr>
              <a:t>и </a:t>
            </a:r>
            <a:r>
              <a:rPr lang="en-US" altLang="ru-RU" sz="1600" baseline="30000" dirty="0">
                <a:solidFill>
                  <a:schemeClr val="tx1"/>
                </a:solidFill>
              </a:rPr>
              <a:t>228</a:t>
            </a:r>
            <a:r>
              <a:rPr lang="en-US" altLang="ru-RU" sz="1600" dirty="0">
                <a:solidFill>
                  <a:schemeClr val="tx1"/>
                </a:solidFill>
              </a:rPr>
              <a:t>Th – 2,0 </a:t>
            </a:r>
            <a:r>
              <a:rPr lang="ru-RU" altLang="ru-RU" sz="1600" dirty="0">
                <a:solidFill>
                  <a:schemeClr val="tx1"/>
                </a:solidFill>
              </a:rPr>
              <a:t>%)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1A9372-83C8-4F22-8532-F33BB1861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22" y="2045388"/>
            <a:ext cx="3470110" cy="19519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14952A-38BD-4BED-BF8E-FFC122928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95" y="4174130"/>
            <a:ext cx="4091326" cy="2301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D2C671-AF2B-455D-B549-791801D4C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21" y="2045388"/>
            <a:ext cx="3470110" cy="1951937"/>
          </a:xfrm>
          <a:prstGeom prst="rect">
            <a:avLst/>
          </a:prstGeom>
        </p:spPr>
      </p:pic>
      <p:sp>
        <p:nvSpPr>
          <p:cNvPr id="16" name="object 243">
            <a:extLst>
              <a:ext uri="{FF2B5EF4-FFF2-40B4-BE49-F238E27FC236}">
                <a16:creationId xmlns:a16="http://schemas.microsoft.com/office/drawing/2014/main" id="{C457D4AB-EE92-4B55-B49E-268A8F224A23}"/>
              </a:ext>
            </a:extLst>
          </p:cNvPr>
          <p:cNvSpPr txBox="1">
            <a:spLocks/>
          </p:cNvSpPr>
          <p:nvPr/>
        </p:nvSpPr>
        <p:spPr>
          <a:xfrm>
            <a:off x="2663031" y="6775310"/>
            <a:ext cx="6507519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just">
              <a:spcBef>
                <a:spcPts val="100"/>
              </a:spcBef>
            </a:pPr>
            <a:r>
              <a:rPr lang="ru-RU" sz="1200" b="0" kern="0" spc="-5" dirty="0"/>
              <a:t>Фото из доклада </a:t>
            </a:r>
          </a:p>
          <a:p>
            <a:pPr marL="12700" algn="just">
              <a:spcBef>
                <a:spcPts val="100"/>
              </a:spcBef>
            </a:pPr>
            <a:r>
              <a:rPr lang="ru-RU" sz="1200" b="0" kern="0" spc="-5" dirty="0"/>
              <a:t>«Создание комплекта вторичных эталонов единицы активности радионуклидов на основе образцовых спектрометрических источников типа ОСГИ» </a:t>
            </a:r>
          </a:p>
          <a:p>
            <a:pPr marL="12700" algn="just">
              <a:spcBef>
                <a:spcPts val="100"/>
              </a:spcBef>
            </a:pPr>
            <a:r>
              <a:rPr lang="ru-RU" sz="1200" b="0" kern="0" spc="-5" dirty="0"/>
              <a:t>Жуков Г.В., Алексеев И.В., </a:t>
            </a:r>
            <a:r>
              <a:rPr lang="ru-RU" sz="1200" b="0" kern="0" spc="-5" dirty="0" err="1"/>
              <a:t>Аршанский</a:t>
            </a:r>
            <a:r>
              <a:rPr lang="ru-RU" sz="1200" b="0" kern="0" spc="-5" dirty="0"/>
              <a:t> С.М., и др.</a:t>
            </a:r>
          </a:p>
        </p:txBody>
      </p:sp>
    </p:spTree>
    <p:extLst>
      <p:ext uri="{BB962C8B-B14F-4D97-AF65-F5344CB8AC3E}">
        <p14:creationId xmlns:p14="http://schemas.microsoft.com/office/powerpoint/2010/main" val="100651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3631" y="652518"/>
            <a:ext cx="6629400" cy="71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Установка для испытания на утечку закрытых радионуклидных источников с криптоном-85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9F3BD-60C1-48AB-A7E6-0430CC094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95" y="1903615"/>
            <a:ext cx="6518182" cy="4532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104F3-FEFC-4A49-9E9D-F272B479FBB9}"/>
              </a:ext>
            </a:extLst>
          </p:cNvPr>
          <p:cNvSpPr txBox="1"/>
          <p:nvPr/>
        </p:nvSpPr>
        <p:spPr>
          <a:xfrm>
            <a:off x="5107974" y="658986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УИнУР-01</a:t>
            </a:r>
          </a:p>
        </p:txBody>
      </p:sp>
    </p:spTree>
    <p:extLst>
      <p:ext uri="{BB962C8B-B14F-4D97-AF65-F5344CB8AC3E}">
        <p14:creationId xmlns:p14="http://schemas.microsoft.com/office/powerpoint/2010/main" val="63116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3631" y="652518"/>
            <a:ext cx="6629400" cy="71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Установка для испытания на утечку закрытых радионуклидных источников с криптоном-85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8E9B1-DCA3-4E4D-A7E9-10C4064A0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7" y="1591535"/>
            <a:ext cx="4506012" cy="522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5400">
              <a:schemeClr val="accent1"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00BCE-CBB5-48D2-A0C0-BE671B0304CA}"/>
              </a:ext>
            </a:extLst>
          </p:cNvPr>
          <p:cNvSpPr/>
          <p:nvPr/>
        </p:nvSpPr>
        <p:spPr>
          <a:xfrm>
            <a:off x="5009971" y="2092325"/>
            <a:ext cx="5327650" cy="45812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технические характеристики установки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Габаритные размеры 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ДхШхВ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мм: 383х470х250.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Масса установки, кг: 12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Объём испытательной камеры, мл: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=56,4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Свободный объём газовой системы, мл: 13. На время испытаний, с учетом вкладышей и отключенного манометра – 5 мл.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 регистрируемое разряжение, МПа: -0,1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Максимальное рабочее давление, МПа: 1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Толщина свинцовой защиты камеры, мм: 20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службы: не менее 10 лет.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8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96559-29BF-4158-A284-AAA1FC224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31" y="1262728"/>
            <a:ext cx="5468089" cy="4101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096A5C-2B9A-45DF-A244-2BD38F652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12" y="1953394"/>
            <a:ext cx="4270997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725561-7CE5-4239-8E58-EF79C33DB02F}"/>
              </a:ext>
            </a:extLst>
          </p:cNvPr>
          <p:cNvSpPr txBox="1"/>
          <p:nvPr/>
        </p:nvSpPr>
        <p:spPr>
          <a:xfrm>
            <a:off x="5800953" y="4987925"/>
            <a:ext cx="4859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излучение –  окно из титановой фольги 2мкм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излучение – окно из титановой фольги 10 мкм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излучение – окно из нержавеющей стали 500 мкм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1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157159-ED0B-4159-81E9-78219BDF9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2" y="1482725"/>
            <a:ext cx="6308977" cy="3437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5E365E-1BE4-4C8E-B50F-28E3CA6AE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31" y="3311525"/>
            <a:ext cx="6225888" cy="370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54F82-3004-4626-8DF8-9DBBB0EDC0F9}"/>
              </a:ext>
            </a:extLst>
          </p:cNvPr>
          <p:cNvSpPr txBox="1"/>
          <p:nvPr/>
        </p:nvSpPr>
        <p:spPr>
          <a:xfrm>
            <a:off x="1596231" y="7197725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Сайты: </a:t>
            </a:r>
            <a:r>
              <a:rPr lang="en-US" dirty="0"/>
              <a:t>flinnsci.com </a:t>
            </a:r>
            <a:r>
              <a:rPr lang="ru-RU" dirty="0"/>
              <a:t>и </a:t>
            </a:r>
            <a:r>
              <a:rPr lang="en-US" dirty="0"/>
              <a:t>ibilabs.com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E17B7-F452-46D5-A37F-92A415175718}"/>
              </a:ext>
            </a:extLst>
          </p:cNvPr>
          <p:cNvSpPr txBox="1"/>
          <p:nvPr/>
        </p:nvSpPr>
        <p:spPr>
          <a:xfrm>
            <a:off x="6936612" y="1971474"/>
            <a:ext cx="89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Канада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6DF0D-E9FF-463A-BF0B-72826749CD35}"/>
              </a:ext>
            </a:extLst>
          </p:cNvPr>
          <p:cNvSpPr txBox="1"/>
          <p:nvPr/>
        </p:nvSpPr>
        <p:spPr>
          <a:xfrm>
            <a:off x="1337427" y="55301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США</a:t>
            </a:r>
          </a:p>
        </p:txBody>
      </p:sp>
    </p:spTree>
    <p:extLst>
      <p:ext uri="{BB962C8B-B14F-4D97-AF65-F5344CB8AC3E}">
        <p14:creationId xmlns:p14="http://schemas.microsoft.com/office/powerpoint/2010/main" val="53413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ADA3B-918E-4B9A-B1D3-91D47B1EC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70" y="1482725"/>
            <a:ext cx="7874122" cy="3884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B262A9-5D60-46A1-9B28-634736E251F1}"/>
              </a:ext>
            </a:extLst>
          </p:cNvPr>
          <p:cNvSpPr txBox="1"/>
          <p:nvPr/>
        </p:nvSpPr>
        <p:spPr>
          <a:xfrm>
            <a:off x="1634331" y="5597525"/>
            <a:ext cx="73914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Данные с сайта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urban3p.ru,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статья «Учебный набор «Плутон»»,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ru-RU" dirty="0"/>
              <a:t>автор </a:t>
            </a:r>
            <a:r>
              <a:rPr lang="ru-RU" dirty="0" err="1"/>
              <a:t>Лакмусова</a:t>
            </a:r>
            <a:r>
              <a:rPr lang="ru-RU" dirty="0"/>
              <a:t> Бумажка </a:t>
            </a:r>
            <a:r>
              <a:rPr lang="en-US" dirty="0"/>
              <a:t>[alex177ru]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19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43">
            <a:extLst>
              <a:ext uri="{FF2B5EF4-FFF2-40B4-BE49-F238E27FC236}">
                <a16:creationId xmlns:a16="http://schemas.microsoft.com/office/drawing/2014/main" id="{876C4687-BA7A-483F-B264-41A96395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831" y="652518"/>
            <a:ext cx="6629400" cy="348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ru-RU" sz="2000" dirty="0"/>
              <a:t>Школьные источники</a:t>
            </a: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B8F5F27-7E90-448E-8729-900364E21524}"/>
              </a:ext>
            </a:extLst>
          </p:cNvPr>
          <p:cNvSpPr txBox="1"/>
          <p:nvPr/>
        </p:nvSpPr>
        <p:spPr>
          <a:xfrm>
            <a:off x="349687" y="8523752"/>
            <a:ext cx="9874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www.ritverc.ru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44">
            <a:extLst>
              <a:ext uri="{FF2B5EF4-FFF2-40B4-BE49-F238E27FC236}">
                <a16:creationId xmlns:a16="http://schemas.microsoft.com/office/drawing/2014/main" id="{7927E3A8-6FCA-4F8E-8AC1-2634DBF51DE3}"/>
              </a:ext>
            </a:extLst>
          </p:cNvPr>
          <p:cNvSpPr/>
          <p:nvPr/>
        </p:nvSpPr>
        <p:spPr>
          <a:xfrm>
            <a:off x="3272631" y="65251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202793"/>
                </a:moveTo>
                <a:lnTo>
                  <a:pt x="202793" y="202793"/>
                </a:lnTo>
                <a:lnTo>
                  <a:pt x="202793" y="0"/>
                </a:lnTo>
                <a:lnTo>
                  <a:pt x="0" y="0"/>
                </a:lnTo>
                <a:lnTo>
                  <a:pt x="0" y="202793"/>
                </a:lnTo>
                <a:close/>
              </a:path>
            </a:pathLst>
          </a:custGeom>
          <a:solidFill>
            <a:srgbClr val="EE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1DB5C-E4CD-42F6-B4D4-A73CBD29D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" y="236389"/>
            <a:ext cx="10480987" cy="72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500</Words>
  <Application>Microsoft Office PowerPoint</Application>
  <PresentationFormat>Произвольный</PresentationFormat>
  <Paragraphs>84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Verdana</vt:lpstr>
      <vt:lpstr>Office Theme</vt:lpstr>
      <vt:lpstr>Актуальные разработки в области измерений ионизирующего излучения</vt:lpstr>
      <vt:lpstr>План доклада</vt:lpstr>
      <vt:lpstr>Вторичные эталоны единицы активности</vt:lpstr>
      <vt:lpstr>Установка для испытания на утечку закрытых радионуклидных источников с криптоном-85</vt:lpstr>
      <vt:lpstr>Установка для испытания на утечку закрытых радионуклидных источников с криптоном-85</vt:lpstr>
      <vt:lpstr>Школьные источники</vt:lpstr>
      <vt:lpstr>Школьные источники</vt:lpstr>
      <vt:lpstr>Школьные источники</vt:lpstr>
      <vt:lpstr>Школьные источники</vt:lpstr>
      <vt:lpstr>Школьные источники</vt:lpstr>
      <vt:lpstr>Школьные источники</vt:lpstr>
      <vt:lpstr>Школьные источники</vt:lpstr>
      <vt:lpstr>Школьные источники</vt:lpstr>
      <vt:lpstr>Школьные источники</vt:lpstr>
      <vt:lpstr>Школьные 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RITVERC JSC Isotope products</dc:title>
  <dc:creator>Asus</dc:creator>
  <cp:lastModifiedBy>Юрий А. Тычинкин</cp:lastModifiedBy>
  <cp:revision>44</cp:revision>
  <dcterms:created xsi:type="dcterms:W3CDTF">2018-09-07T09:59:27Z</dcterms:created>
  <dcterms:modified xsi:type="dcterms:W3CDTF">2019-10-18T11:57:41Z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2018-09-07T00:00:00Z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2018-09-07T00:00:00Z</vt:filetime>
  </property>
</Properties>
</file>